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4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30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6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2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80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-Johnny Appleseed"/>
          <p:cNvSpPr txBox="1"/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-Johnny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quarter" idx="13"/>
          </p:nvPr>
        </p:nvSpPr>
        <p:spPr>
          <a:xfrm>
            <a:off x="685800" y="711200"/>
            <a:ext cx="40894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Image"/>
          <p:cNvSpPr/>
          <p:nvPr>
            <p:ph type="pic" sz="half" idx="14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13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13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age"/>
          <p:cNvSpPr/>
          <p:nvPr>
            <p:ph type="pic" sz="quarter" idx="13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14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half" idx="15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ln>
            <a:noFill/>
          </a:ln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hebibleproject.com/explore/gospel-kingdom/" TargetMode="External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he Big Pi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Big Picture</a:t>
            </a:r>
          </a:p>
        </p:txBody>
      </p:sp>
      <p:sp>
        <p:nvSpPr>
          <p:cNvPr id="122" name="Follow 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Follow Me</a:t>
            </a:r>
          </a:p>
        </p:txBody>
      </p:sp>
      <p:pic>
        <p:nvPicPr>
          <p:cNvPr id="123" name="9C3F8392-F29A-4175-B10F-0B23C80F5707-L0-001.jpeg" descr="9C3F8392-F29A-4175-B10F-0B23C80F5707-L0-00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723900"/>
            <a:ext cx="11531601" cy="5575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“The Christian way of seeing things makes cognitive and existential sense of reality, offering us a powerful, persuasive, and attractive account of ourselves and our universe. Christianity does not simply make sense to us; it also makes sense of us. It positions us in the great narrative of cosmic history and locates us on a mental map of meaning. It offers us another way of seeing things, offers us another way of living, and invites us to share these.”…"/>
          <p:cNvSpPr txBox="1"/>
          <p:nvPr/>
        </p:nvSpPr>
        <p:spPr>
          <a:xfrm>
            <a:off x="1257300" y="1167130"/>
            <a:ext cx="10490200" cy="688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5000"/>
              </a:lnSpc>
              <a:spcBef>
                <a:spcPts val="2400"/>
              </a:spcBef>
            </a:pPr>
            <a:r>
              <a:t>“The Christian way of seeing things makes cognitive and existential sense of reality, offering us a powerful, persuasive, and attractive account of ourselves and our universe. Christianity does not simply make sense to us; it also makes sense of us. It positions us in the great narrative of cosmic history and locates us on a mental map of meaning. It offers us another way of seeing things, offers us another way of living, and invites us to share these.”</a:t>
            </a:r>
          </a:p>
          <a:p>
            <a:pPr>
              <a:lnSpc>
                <a:spcPct val="100000"/>
              </a:lnSpc>
              <a:defRPr i="1" sz="2800"/>
            </a:pPr>
            <a:r>
              <a:t>~ Alister McGrath, </a:t>
            </a:r>
            <a:r>
              <a:t>Surprised by Meaning, Conclusion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“Christian ethics is about following this Jew from Nazareth, being a part of his people. Therefore, this ethics will probably not make much sense unless one knows that story, sees that vision, is part of that people. … It is not something that comes naturally. It can only be learned.”…"/>
          <p:cNvSpPr txBox="1"/>
          <p:nvPr/>
        </p:nvSpPr>
        <p:spPr>
          <a:xfrm>
            <a:off x="1257300" y="2584450"/>
            <a:ext cx="10490201" cy="405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5000"/>
              </a:lnSpc>
              <a:spcBef>
                <a:spcPts val="2400"/>
              </a:spcBef>
            </a:pPr>
            <a:r>
              <a:t>“Christian ethics is about following this Jew from Nazareth, being a part of his people. Therefore, this ethics will probably not make much sense unless one knows that story, sees that vision, is part of that people. … It is not something that comes naturally. It can only be learned.”</a:t>
            </a:r>
          </a:p>
          <a:p>
            <a:pPr>
              <a:lnSpc>
                <a:spcPct val="100000"/>
              </a:lnSpc>
              <a:defRPr i="1" sz="2800"/>
            </a:pPr>
            <a:r>
              <a:t>~ Stanley Hauerwas &amp; William Willimon, </a:t>
            </a:r>
            <a:r>
              <a:t>Resident Aliens, ch.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Gospel of the Kingd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pc="265" sz="5312">
                <a:effectLst>
                  <a:outerShdw sx="100000" sy="100000" kx="0" ky="0" algn="b" rotWithShape="0" blurRad="21082" dist="21082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The Gospel of the Kingdom</a:t>
            </a:r>
          </a:p>
        </p:txBody>
      </p:sp>
      <p:sp>
        <p:nvSpPr>
          <p:cNvPr id="130" name="Watch &amp; Discus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Watch &amp; Discuss</a:t>
            </a:r>
          </a:p>
        </p:txBody>
      </p:sp>
      <p:pic>
        <p:nvPicPr>
          <p:cNvPr id="131" name="F5928004-8EA9-4227-AD8E-D558E3C2B933-L0-001.jpeg" descr="F5928004-8EA9-4227-AD8E-D558E3C2B933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" y="723900"/>
            <a:ext cx="11531601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llow 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Follow Me</a:t>
            </a:r>
          </a:p>
        </p:txBody>
      </p:sp>
      <p:sp>
        <p:nvSpPr>
          <p:cNvPr id="134" name="Only on Jesus’ terms (9:57ff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7481" indent="-427481" defTabSz="578358">
              <a:spcBef>
                <a:spcPts val="51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25146" dist="12573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Only on Jesus’ terms (9:57ff)</a:t>
            </a:r>
          </a:p>
          <a:p>
            <a:pPr lvl="1" marL="807465" indent="-379984" defTabSz="578358">
              <a:spcBef>
                <a:spcPts val="35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25146" dist="12573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Rich Ruler (18:18ff)</a:t>
            </a:r>
          </a:p>
          <a:p>
            <a:pPr marL="427481" indent="-427481" defTabSz="578358">
              <a:spcBef>
                <a:spcPts val="51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25146" dist="12573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“A disciple … will be like his teacher” (6:40)</a:t>
            </a:r>
          </a:p>
          <a:p>
            <a:pPr lvl="1" marL="807465" indent="-379984" defTabSz="578358">
              <a:spcBef>
                <a:spcPts val="35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25146" dist="12573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Take up his cross daily (9:23)</a:t>
            </a:r>
          </a:p>
          <a:p>
            <a:pPr marL="427481" indent="-427481" defTabSz="578358">
              <a:spcBef>
                <a:spcPts val="51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25146" dist="12573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The disciples left everything (5:11, 28)</a:t>
            </a:r>
          </a:p>
          <a:p>
            <a:pPr lvl="1" marL="807465" indent="-379984" defTabSz="578358">
              <a:spcBef>
                <a:spcPts val="3500"/>
              </a:spcBef>
              <a:buBlip>
                <a:blip r:embed="rId2"/>
              </a:buBlip>
              <a:defRPr sz="3168">
                <a:effectLst>
                  <a:outerShdw sx="100000" sy="100000" kx="0" ky="0" algn="b" rotWithShape="0" blurRad="25146" dist="12573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Count the cost (14:25ff)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.png" descr="Image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llow 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Follow Me</a:t>
            </a:r>
          </a:p>
        </p:txBody>
      </p:sp>
      <p:graphicFrame>
        <p:nvGraphicFramePr>
          <p:cNvPr id="139" name="Table"/>
          <p:cNvGraphicFramePr/>
          <p:nvPr/>
        </p:nvGraphicFramePr>
        <p:xfrm>
          <a:off x="1073346" y="2981988"/>
          <a:ext cx="10870808" cy="504944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1" bandCol="0" bandRow="1" rtl="0">
                <a:tableStyleId>{EEE7283C-3CF3-47DC-8721-378D4A62B228}</a:tableStyleId>
              </a:tblPr>
              <a:tblGrid>
                <a:gridCol w="3074684"/>
                <a:gridCol w="3715136"/>
                <a:gridCol w="4068285"/>
              </a:tblGrid>
              <a:tr h="665230">
                <a:tc gridSpan="3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DFDBD1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The Lord’s Commission to His Apostles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L>
                    <a:lnR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  <a:tc hMerge="1">
                  <a:tcPr/>
                </a:tc>
              </a:tr>
              <a:tr h="6652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F5C3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Luke 24:44-48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You are my witnesses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Repentance &amp; forgiveness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R>
                  </a:tcPr>
                </a:tc>
              </a:tr>
              <a:tr h="6652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F5C3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Mat 28:18-20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Make disciples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Baptizing &amp; teaching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R>
                  </a:tcPr>
                </a:tc>
              </a:tr>
              <a:tr h="6652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F5C3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Mark 16:15-16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Proclaim the gospel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Belief &amp; baptism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R>
                  </a:tcPr>
                </a:tc>
              </a:tr>
              <a:tr h="6652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F5C3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John 3:16; 3, 5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Be born again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Belief &amp; baptism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R>
                  </a:tcPr>
                </a:tc>
              </a:tr>
              <a:tr h="1710593">
                <a:tc gridSpan="3">
                  <a:txBody>
                    <a:bodyPr/>
                    <a:lstStyle/>
                    <a:p>
                      <a:pPr>
                        <a:defRPr sz="2400">
                          <a:latin typeface="Avenir Book Oblique"/>
                          <a:ea typeface="Avenir Book Oblique"/>
                          <a:cs typeface="Avenir Book Oblique"/>
                          <a:sym typeface="Avenir Book Oblique"/>
                        </a:defRPr>
                      </a:pPr>
                      <a:r>
                        <a:t>“</a:t>
                      </a:r>
                      <a:r>
                        <a:rPr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Baptism</a:t>
                      </a:r>
                      <a:r>
                        <a:t>, which corresponds to this, </a:t>
                      </a:r>
                      <a:r>
                        <a:rPr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now saves you</a:t>
                      </a:r>
                      <a:r>
                        <a:t>, not as a removal of dirt from the body but as an appeal to God for a good conscience, </a:t>
                      </a:r>
                      <a:r>
                        <a:rPr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through the resurrection of Jesus Christ</a:t>
                      </a:r>
                      <a:r>
                        <a:t>” (1Pe 3:21).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L>
                    <a:lnR w="12700">
                      <a:solidFill>
                        <a:schemeClr val="accent1">
                          <a:satOff val="15300"/>
                          <a:lumOff val="-29822"/>
                        </a:schemeClr>
                      </a:solidFill>
                      <a:miter lim="400000"/>
                    </a:ln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ree Big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Three Big Questions</a:t>
            </a:r>
          </a:p>
        </p:txBody>
      </p:sp>
      <p:pic>
        <p:nvPicPr>
          <p:cNvPr id="142" name="9C3F8392-F29A-4175-B10F-0B23C80F5707-L0-001.jpeg" descr="9C3F8392-F29A-4175-B10F-0B23C80F5707-L0-001.jpeg"/>
          <p:cNvPicPr>
            <a:picLocks noChangeAspect="1"/>
          </p:cNvPicPr>
          <p:nvPr/>
        </p:nvPicPr>
        <p:blipFill>
          <a:blip r:embed="rId2">
            <a:extLst/>
          </a:blip>
          <a:srcRect l="24795" t="0" r="24795" b="0"/>
          <a:stretch>
            <a:fillRect/>
          </a:stretch>
        </p:blipFill>
        <p:spPr>
          <a:xfrm>
            <a:off x="7581900" y="3022600"/>
            <a:ext cx="43180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How is God revealing himself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How is God revealing himself?</a:t>
            </a:r>
          </a:p>
          <a:p>
            <a:pPr>
              <a:buBlip>
                <a:blip r:embed="rId3"/>
              </a:buBlip>
            </a:pPr>
            <a:r>
              <a:t>How does this make sense of us?</a:t>
            </a:r>
          </a:p>
          <a:p>
            <a:pPr>
              <a:buBlip>
                <a:blip r:embed="rId3"/>
              </a:buBlip>
            </a:pPr>
            <a:r>
              <a:t>Where do you stand in this story?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p" bldLvl="5" animBg="1" rev="0" advAuto="0" spid="14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Big Pi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Big Picture</a:t>
            </a:r>
          </a:p>
        </p:txBody>
      </p:sp>
      <p:sp>
        <p:nvSpPr>
          <p:cNvPr id="146" name="Follow M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Follow Me</a:t>
            </a:r>
          </a:p>
        </p:txBody>
      </p:sp>
      <p:pic>
        <p:nvPicPr>
          <p:cNvPr id="147" name="9C3F8392-F29A-4175-B10F-0B23C80F5707-L0-001.jpeg" descr="9C3F8392-F29A-4175-B10F-0B23C80F5707-L0-00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723900"/>
            <a:ext cx="11531601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